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76" r:id="rId10"/>
    <p:sldId id="263" r:id="rId11"/>
    <p:sldId id="264" r:id="rId12"/>
    <p:sldId id="271" r:id="rId13"/>
    <p:sldId id="272" r:id="rId14"/>
    <p:sldId id="265" r:id="rId15"/>
    <p:sldId id="266" r:id="rId16"/>
    <p:sldId id="267" r:id="rId17"/>
    <p:sldId id="268" r:id="rId18"/>
    <p:sldId id="269" r:id="rId19"/>
    <p:sldId id="270" r:id="rId20"/>
    <p:sldId id="273" r:id="rId21"/>
    <p:sldId id="278" r:id="rId22"/>
    <p:sldId id="275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33" y="914401"/>
            <a:ext cx="9550400" cy="1470025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6"/>
            <a:ext cx="8839200" cy="1139825"/>
          </a:xfrm>
        </p:spPr>
        <p:txBody>
          <a:bodyPr>
            <a:normAutofit/>
          </a:bodyPr>
          <a:lstStyle>
            <a:lvl1pPr marL="0" indent="0" algn="l">
              <a:lnSpc>
                <a:spcPts val="21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23521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25793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bysurf1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3"/>
            <a:ext cx="1454149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logo1.tif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5745163"/>
            <a:ext cx="2935816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238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480059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2645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25400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3347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210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4" y="6494463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117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274638"/>
            <a:ext cx="1076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stijl te bewerken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12800" y="1600200"/>
            <a:ext cx="1076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cut/>
  </p:transition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../../Data/AffineRegions/graffiti/PNG" TargetMode="External"/><Relationship Id="rId7" Type="http://schemas.openxmlformats.org/officeDocument/2006/relationships/hyperlink" Target="../../Data/AffineRegions/leuven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../../Data/AffineRegions/boat" TargetMode="External"/><Relationship Id="rId4" Type="http://schemas.openxmlformats.org/officeDocument/2006/relationships/image" Target="../media/image54.png"/><Relationship Id="rId9" Type="http://schemas.openxmlformats.org/officeDocument/2006/relationships/hyperlink" Target="../../Data/AffineRegions/bik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miracleeyegroup.com/wp-content/uploads/2014/04/Image-Processing-Domains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Data/Freiburg/09_cool_car/PNG" TargetMode="External"/><Relationship Id="rId2" Type="http://schemas.openxmlformats.org/officeDocument/2006/relationships/hyperlink" Target="../../Data/Freiburg/03_freiburg_center/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../../Data/OxFrei/09_small_palace/PN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../../HTMLResults/OxfordDataset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../../HTMLResults/OxFreiDatase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../../HTMLResults/TN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Detection of salient </a:t>
            </a:r>
            <a:r>
              <a:rPr lang="en-US" dirty="0"/>
              <a:t>regions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nl-NL" dirty="0"/>
              <a:t> Vision Research and</a:t>
            </a:r>
          </a:p>
          <a:p>
            <a:r>
              <a:rPr lang="en-US" dirty="0"/>
              <a:t>Technology</a:t>
            </a:r>
            <a:r>
              <a:rPr lang="nl-NL" dirty="0"/>
              <a:t> in eStep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32961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568" y="3675771"/>
            <a:ext cx="3843373" cy="2990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70" y="3604566"/>
            <a:ext cx="4077798" cy="3172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0"/>
            <a:ext cx="11073600" cy="923544"/>
          </a:xfrm>
        </p:spPr>
        <p:txBody>
          <a:bodyPr/>
          <a:lstStyle/>
          <a:p>
            <a:r>
              <a:rPr lang="en-US" dirty="0"/>
              <a:t>Binary</a:t>
            </a:r>
            <a:r>
              <a:rPr lang="nl-NL" dirty="0"/>
              <a:t> saliency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3" y="993251"/>
            <a:ext cx="7819931" cy="5358383"/>
          </a:xfrm>
        </p:spPr>
        <p:txBody>
          <a:bodyPr/>
          <a:lstStyle/>
          <a:p>
            <a:r>
              <a:rPr lang="en-US" dirty="0"/>
              <a:t>Structured </a:t>
            </a:r>
            <a:r>
              <a:rPr lang="en-US" dirty="0">
                <a:sym typeface="Wingdings" panose="05000000000000000000" pitchFamily="2" charset="2"/>
              </a:rPr>
              <a:t> mathematical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scenes		       morphology</a:t>
            </a:r>
          </a:p>
          <a:p>
            <a:r>
              <a:rPr lang="en-US" dirty="0">
                <a:sym typeface="Wingdings" panose="05000000000000000000" pitchFamily="2" charset="2"/>
              </a:rPr>
              <a:t>Salient structures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Inner: </a:t>
            </a:r>
            <a:r>
              <a:rPr lang="en-US" dirty="0">
                <a:solidFill>
                  <a:srgbClr val="063EDC"/>
                </a:solidFill>
                <a:sym typeface="Wingdings" panose="05000000000000000000" pitchFamily="2" charset="2"/>
              </a:rPr>
              <a:t>holes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islands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Boundary: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indentations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protrusions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27080" y="103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5" y="642134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from Wikipedia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25990" y="0"/>
            <a:ext cx="5481719" cy="3199535"/>
            <a:chOff x="6525990" y="0"/>
            <a:chExt cx="5481719" cy="31995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412" y="0"/>
              <a:ext cx="2567832" cy="3199535"/>
            </a:xfrm>
            <a:prstGeom prst="rect">
              <a:avLst/>
            </a:prstGeom>
          </p:spPr>
        </p:pic>
        <p:sp>
          <p:nvSpPr>
            <p:cNvPr id="5" name="Diamond 4"/>
            <p:cNvSpPr/>
            <p:nvPr/>
          </p:nvSpPr>
          <p:spPr>
            <a:xfrm>
              <a:off x="7013948" y="1045398"/>
              <a:ext cx="337874" cy="662940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25990" y="1811829"/>
              <a:ext cx="139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Structuring</a:t>
              </a:r>
              <a:r>
                <a:rPr lang="nl-NL" dirty="0"/>
                <a:t> </a:t>
              </a:r>
            </a:p>
            <a:p>
              <a:r>
                <a:rPr lang="nl-NL" dirty="0"/>
                <a:t>Element - </a:t>
              </a:r>
              <a:r>
                <a:rPr lang="nl-NL" i="1" dirty="0"/>
                <a:t>S</a:t>
              </a:r>
              <a:endParaRPr lang="en-US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11597" y="170171"/>
              <a:ext cx="2081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>
                  <a:solidFill>
                    <a:srgbClr val="063EDC"/>
                  </a:solidFill>
                </a:rPr>
                <a:t>Binary </a:t>
              </a:r>
              <a:r>
                <a:rPr lang="en-US" sz="2000" b="1" dirty="0">
                  <a:solidFill>
                    <a:srgbClr val="063EDC"/>
                  </a:solidFill>
                </a:rPr>
                <a:t>Shape</a:t>
              </a:r>
              <a:r>
                <a:rPr lang="nl-NL" sz="2000" b="1" dirty="0">
                  <a:solidFill>
                    <a:srgbClr val="063EDC"/>
                  </a:solidFill>
                </a:rPr>
                <a:t> </a:t>
              </a:r>
              <a:r>
                <a:rPr lang="nl-NL" sz="2000" i="1" dirty="0"/>
                <a:t>B</a:t>
              </a:r>
              <a:endParaRPr lang="en-US" sz="20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37300" y="546858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Erosion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3921" y="1134338"/>
              <a:ext cx="115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Dilation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⊖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⋂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9101984" y="1887525"/>
            <a:ext cx="3104444" cy="923330"/>
            <a:chOff x="9101984" y="1887525"/>
            <a:chExt cx="3104444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9101984" y="1887525"/>
              <a:ext cx="10695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Opening</a:t>
              </a:r>
            </a:p>
            <a:p>
              <a:endParaRPr lang="nl-NL" dirty="0"/>
            </a:p>
            <a:p>
              <a:r>
                <a:rPr lang="nl-NL" dirty="0"/>
                <a:t>Closing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9" r="-258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069368" y="2457094"/>
                  <a:ext cx="21370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2457094"/>
                  <a:ext cx="2137060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85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Hole filling</a:t>
                </a:r>
              </a:p>
              <a:p>
                <a:r>
                  <a:rPr lang="en-US" dirty="0"/>
                  <a:t>Top</a:t>
                </a:r>
                <a:r>
                  <a:rPr lang="nl-NL" dirty="0"/>
                  <a:t> hat: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(white);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(black)</a:t>
                </a:r>
              </a:p>
              <a:p>
                <a:r>
                  <a:rPr lang="en-US" dirty="0"/>
                  <a:t>Area</a:t>
                </a:r>
                <a:r>
                  <a:rPr lang="nl-NL" dirty="0"/>
                  <a:t> opening (for noise removal)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200" t="-3974" r="-40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34" y="3859023"/>
            <a:ext cx="2237419" cy="223741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279392" y="4242816"/>
            <a:ext cx="113198" cy="118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17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639762"/>
          </a:xfrm>
        </p:spPr>
        <p:txBody>
          <a:bodyPr/>
          <a:lstStyle/>
          <a:p>
            <a:r>
              <a:rPr lang="en-US" dirty="0"/>
              <a:t>Morphology-based</a:t>
            </a:r>
            <a:r>
              <a:rPr lang="nl-NL" dirty="0"/>
              <a:t>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4400"/>
            <a:ext cx="11073600" cy="5294376"/>
          </a:xfrm>
        </p:spPr>
        <p:txBody>
          <a:bodyPr/>
          <a:lstStyle/>
          <a:p>
            <a:r>
              <a:rPr lang="en-US" dirty="0"/>
              <a:t>Binary</a:t>
            </a:r>
          </a:p>
          <a:p>
            <a:r>
              <a:rPr lang="en-US" dirty="0"/>
              <a:t>Color </a:t>
            </a:r>
            <a:r>
              <a:rPr lang="en-US" dirty="0">
                <a:sym typeface="Wingdings" panose="05000000000000000000" pitchFamily="2" charset="2"/>
              </a:rPr>
              <a:t> Gray  Binary </a:t>
            </a:r>
          </a:p>
          <a:p>
            <a:pPr lvl="1"/>
            <a:r>
              <a:rPr lang="en-US" dirty="0"/>
              <a:t>MSSR = Morphology-based Stable Salient Regions</a:t>
            </a:r>
          </a:p>
          <a:p>
            <a:pPr lvl="2"/>
            <a:r>
              <a:rPr lang="en-US" dirty="0"/>
              <a:t>Thresholding like in MSER; Binary saliency; Accumulating saliency evidence</a:t>
            </a:r>
          </a:p>
          <a:p>
            <a:pPr lvl="2"/>
            <a:r>
              <a:rPr lang="en-US" dirty="0"/>
              <a:t>Only holes and islands ~ MSER+ and MSER- regions</a:t>
            </a:r>
          </a:p>
          <a:p>
            <a:pPr lvl="1"/>
            <a:r>
              <a:rPr lang="en-US" dirty="0"/>
              <a:t>MSSRA = MSSR All</a:t>
            </a:r>
          </a:p>
          <a:p>
            <a:pPr lvl="2"/>
            <a:r>
              <a:rPr lang="en-US" dirty="0"/>
              <a:t>All saliency types (holes, islands, indentations, protrusions)</a:t>
            </a:r>
          </a:p>
          <a:p>
            <a:pPr lvl="1"/>
            <a:r>
              <a:rPr lang="en-US" dirty="0"/>
              <a:t>DMSR = Data-driven Morphology-based Salient Regions</a:t>
            </a:r>
          </a:p>
          <a:p>
            <a:pPr lvl="2"/>
            <a:r>
              <a:rPr lang="en-US" dirty="0"/>
              <a:t>Single threshold from data-driven binarization</a:t>
            </a:r>
          </a:p>
          <a:p>
            <a:pPr lvl="1"/>
            <a:r>
              <a:rPr lang="en-US" dirty="0"/>
              <a:t>DMSRA = DMSR All</a:t>
            </a:r>
          </a:p>
        </p:txBody>
      </p:sp>
    </p:spTree>
    <p:extLst>
      <p:ext uri="{BB962C8B-B14F-4D97-AF65-F5344CB8AC3E}">
        <p14:creationId xmlns:p14="http://schemas.microsoft.com/office/powerpoint/2010/main" val="381619365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92" y="82614"/>
            <a:ext cx="11073600" cy="639762"/>
          </a:xfrm>
        </p:spPr>
        <p:txBody>
          <a:bodyPr/>
          <a:lstStyle/>
          <a:p>
            <a:r>
              <a:rPr lang="en-US" dirty="0"/>
              <a:t>Data-driven</a:t>
            </a:r>
            <a:r>
              <a:rPr lang="nl-NL" dirty="0"/>
              <a:t> binarization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48" y="813816"/>
                <a:ext cx="12109992" cy="2770631"/>
              </a:xfr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Single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𝒂𝒓𝒈𝒎𝒂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of the number of </a:t>
                </a:r>
                <a:r>
                  <a:rPr lang="en-US" i="1" dirty="0"/>
                  <a:t>A</a:t>
                </a:r>
                <a:r>
                  <a:rPr lang="en-US" dirty="0"/>
                  <a:t>ll, </a:t>
                </a:r>
                <a:r>
                  <a:rPr lang="en-US" i="1" dirty="0"/>
                  <a:t>L</a:t>
                </a:r>
                <a:r>
                  <a:rPr lang="en-US" dirty="0"/>
                  <a:t>arge and </a:t>
                </a:r>
                <a:r>
                  <a:rPr lang="en-US" i="1" dirty="0"/>
                  <a:t>V</a:t>
                </a:r>
                <a:r>
                  <a:rPr lang="en-US" dirty="0"/>
                  <a:t>ery large CCs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Decreased lighting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(Leuven sequence)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48" y="813816"/>
                <a:ext cx="12109992" cy="2770631"/>
              </a:xfrm>
              <a:blipFill rotWithShape="0">
                <a:blip r:embed="rId2"/>
                <a:stretch>
                  <a:fillRect l="-1158" t="-3744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" y="3619226"/>
            <a:ext cx="9776810" cy="251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978273"/>
            <a:ext cx="2107512" cy="1405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161" y="1945439"/>
            <a:ext cx="2117442" cy="1411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0912" y="1919225"/>
            <a:ext cx="2249424" cy="1555496"/>
          </a:xfrm>
          <a:prstGeom prst="rect">
            <a:avLst/>
          </a:prstGeom>
          <a:noFill/>
          <a:ln w="28575">
            <a:solidFill>
              <a:srgbClr val="063ED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37170" y="1873505"/>
            <a:ext cx="2249424" cy="155549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91508" y="6138886"/>
            <a:ext cx="7247410" cy="402253"/>
            <a:chOff x="2291508" y="6138886"/>
            <a:chExt cx="7247410" cy="402253"/>
          </a:xfrm>
        </p:grpSpPr>
        <p:sp>
          <p:nvSpPr>
            <p:cNvPr id="9" name="TextBox 8"/>
            <p:cNvSpPr txBox="1"/>
            <p:nvPr/>
          </p:nvSpPr>
          <p:spPr>
            <a:xfrm>
              <a:off x="2291508" y="613888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Otsu thresholding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40743" y="6171807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Data-driven thresholding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9441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813498"/>
          </a:xfrm>
        </p:spPr>
        <p:txBody>
          <a:bodyPr/>
          <a:lstStyle/>
          <a:p>
            <a:r>
              <a:rPr lang="nl-NL" dirty="0"/>
              <a:t>Data-driven </a:t>
            </a:r>
            <a:r>
              <a:rPr lang="en-US" dirty="0"/>
              <a:t>binarization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250950"/>
            <a:ext cx="10058400" cy="4348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1390" y="572900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Otsu </a:t>
            </a:r>
            <a:r>
              <a:rPr lang="en-US" dirty="0"/>
              <a:t>thresholding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8481" y="572900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Data-driven</a:t>
            </a:r>
            <a:r>
              <a:rPr lang="nl-NL" dirty="0"/>
              <a:t> thresholding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9070" y="57290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Leuven </a:t>
            </a:r>
            <a:r>
              <a:rPr lang="en-US" dirty="0"/>
              <a:t>sequence</a:t>
            </a:r>
            <a:r>
              <a:rPr lang="nl-NL" dirty="0"/>
              <a:t> images </a:t>
            </a:r>
          </a:p>
          <a:p>
            <a:r>
              <a:rPr lang="nl-NL" dirty="0"/>
              <a:t>1 and 4 (</a:t>
            </a:r>
            <a:r>
              <a:rPr lang="en-US" dirty="0"/>
              <a:t>color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gray)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862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D/MSSR/A are </a:t>
            </a:r>
            <a:r>
              <a:rPr lang="en-US" dirty="0"/>
              <a:t>better</a:t>
            </a:r>
            <a:r>
              <a:rPr lang="nl-NL" dirty="0"/>
              <a:t> than MSER in perceptual saliency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45640" y="1753541"/>
            <a:ext cx="10332272" cy="3873001"/>
            <a:chOff x="845640" y="1753541"/>
            <a:chExt cx="10332272" cy="38730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40" y="1753541"/>
              <a:ext cx="10058400" cy="28630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07533" y="4980211"/>
              <a:ext cx="101703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</a:t>
              </a:r>
              <a:r>
                <a:rPr lang="nl-NL" dirty="0"/>
                <a:t> image-                      IBR= Intensity-Based                 MSER                             MSSRA </a:t>
              </a:r>
            </a:p>
            <a:p>
              <a:r>
                <a:rPr lang="en-US" dirty="0"/>
                <a:t>segmented, detail</a:t>
              </a:r>
              <a:r>
                <a:rPr lang="nl-NL" dirty="0"/>
                <a:t>                  Regions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503002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D/MSSR/A are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8535" y="4980211"/>
            <a:ext cx="77217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         MSER                                                                        DMSRA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921866"/>
            <a:ext cx="10058400" cy="25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1568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D/MSSR/A are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7679" y="547398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(MSER+ and MSER-)                                  DMSR (islands only)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572450"/>
            <a:ext cx="10058400" cy="36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252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D/MSSR/A are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7487" y="533682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1716339"/>
            <a:ext cx="10058400" cy="3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7916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 </a:t>
            </a:r>
            <a:r>
              <a:rPr lang="en-US" dirty="0"/>
              <a:t>detects</a:t>
            </a:r>
            <a:r>
              <a:rPr lang="nl-NL" dirty="0"/>
              <a:t> less regions than MSER</a:t>
            </a:r>
            <a:r>
              <a:rPr lang="nl-NL" dirty="0">
                <a:sym typeface="Wingdings" panose="05000000000000000000" pitchFamily="2" charset="2"/>
              </a:rPr>
              <a:t> scalability at the </a:t>
            </a:r>
            <a:r>
              <a:rPr lang="en-US" dirty="0">
                <a:sym typeface="Wingdings" panose="05000000000000000000" pitchFamily="2" charset="2"/>
              </a:rPr>
              <a:t>matching</a:t>
            </a:r>
            <a:r>
              <a:rPr lang="nl-NL" dirty="0">
                <a:sym typeface="Wingdings" panose="05000000000000000000" pitchFamily="2" charset="2"/>
              </a:rPr>
              <a:t> step</a:t>
            </a:r>
            <a:endParaRPr lang="nl-NL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7346" y="593118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" y="1958407"/>
            <a:ext cx="10058400" cy="38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666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en-US" dirty="0"/>
              <a:t>Test</a:t>
            </a:r>
            <a:r>
              <a:rPr lang="nl-NL" dirty="0"/>
              <a:t>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3816"/>
            <a:ext cx="12893040" cy="1655064"/>
          </a:xfrm>
        </p:spPr>
        <p:txBody>
          <a:bodyPr/>
          <a:lstStyle/>
          <a:p>
            <a:r>
              <a:rPr lang="en-US" dirty="0"/>
              <a:t>Oxford:</a:t>
            </a:r>
          </a:p>
          <a:p>
            <a:pPr lvl="1"/>
            <a:r>
              <a:rPr lang="en-US" dirty="0"/>
              <a:t>Few sets of 6 images with increasing distortion, low resolution</a:t>
            </a:r>
          </a:p>
          <a:p>
            <a:pPr lvl="1"/>
            <a:r>
              <a:rPr lang="en-US" dirty="0"/>
              <a:t>Textured and structured - real images, estimated homographies</a:t>
            </a:r>
          </a:p>
          <a:p>
            <a:pPr lvl="1"/>
            <a:r>
              <a:rPr lang="en-US" dirty="0"/>
              <a:t>Transformations: viewpoint, scaling and rotation, lighting and blur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6" y="3378390"/>
            <a:ext cx="2548095" cy="2038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867" y="5687568"/>
            <a:ext cx="86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3" action="ppaction://hlinkfile"/>
              </a:rPr>
              <a:t>Graffiti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2" y="3378390"/>
            <a:ext cx="2548095" cy="2038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2381" y="56875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5" action="ppaction://hlinkfile"/>
              </a:rPr>
              <a:t>Boat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30" y="3378390"/>
            <a:ext cx="3057714" cy="2038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19007" y="568756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7" action="ppaction://hlinkfile"/>
              </a:rPr>
              <a:t>Leuven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67" y="3378390"/>
            <a:ext cx="2912108" cy="2038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03569" y="5687568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9" action="ppaction://hlinkfile"/>
              </a:rPr>
              <a:t>Bikes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75409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49829"/>
          </a:xfrm>
        </p:spPr>
        <p:txBody>
          <a:bodyPr/>
          <a:lstStyle/>
          <a:p>
            <a:r>
              <a:rPr lang="nl-NL" dirty="0"/>
              <a:t>Computer </a:t>
            </a:r>
            <a:r>
              <a:rPr lang="en-US" dirty="0"/>
              <a:t>Vision</a:t>
            </a:r>
            <a:r>
              <a:rPr lang="nl-NL" dirty="0"/>
              <a:t> (CV)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9333" y="1024467"/>
            <a:ext cx="5842667" cy="4893733"/>
          </a:xfrm>
        </p:spPr>
        <p:txBody>
          <a:bodyPr/>
          <a:lstStyle/>
          <a:p>
            <a:r>
              <a:rPr lang="en-US" dirty="0"/>
              <a:t>What is it?		</a:t>
            </a:r>
          </a:p>
          <a:p>
            <a:r>
              <a:rPr lang="en-US" dirty="0"/>
              <a:t>Why is it hard?					</a:t>
            </a:r>
          </a:p>
          <a:p>
            <a:r>
              <a:rPr lang="en-US" dirty="0"/>
              <a:t>CV and other fields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34" y="2556950"/>
            <a:ext cx="5593088" cy="2895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7" y="2818870"/>
            <a:ext cx="5219700" cy="3590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4666" y="190115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61432" y="1033856"/>
            <a:ext cx="810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Science and technology of machines that can see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8534" y="1689647"/>
            <a:ext cx="4004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Seeing is not perceiving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867" y="6409795"/>
            <a:ext cx="765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/>
              <a:t>Image source: </a:t>
            </a:r>
            <a:r>
              <a:rPr lang="nl-NL" sz="1100" dirty="0">
                <a:hlinkClick r:id="rId4"/>
              </a:rPr>
              <a:t>http://miracleeyegroup.com/wp-content/uploads/2014/04/Image-Processing-Domains.png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104119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nl-NL" dirty="0"/>
              <a:t>Test </a:t>
            </a:r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3816"/>
            <a:ext cx="12893040" cy="1655064"/>
          </a:xfrm>
        </p:spPr>
        <p:txBody>
          <a:bodyPr/>
          <a:lstStyle/>
          <a:p>
            <a:r>
              <a:rPr lang="en-US" dirty="0"/>
              <a:t>Freiburg:</a:t>
            </a:r>
          </a:p>
          <a:p>
            <a:pPr lvl="1"/>
            <a:r>
              <a:rPr lang="en-US" dirty="0"/>
              <a:t>16 sequences with higher resolution</a:t>
            </a:r>
          </a:p>
          <a:p>
            <a:pPr lvl="1"/>
            <a:r>
              <a:rPr lang="en-US" dirty="0"/>
              <a:t>Real base image, generated distortions </a:t>
            </a:r>
            <a:r>
              <a:rPr lang="en-US" dirty="0">
                <a:sym typeface="Wingdings" panose="05000000000000000000" pitchFamily="2" charset="2"/>
              </a:rPr>
              <a:t> detangle transformation from content</a:t>
            </a:r>
            <a:endParaRPr lang="en-US" dirty="0"/>
          </a:p>
          <a:p>
            <a:pPr lvl="1"/>
            <a:r>
              <a:rPr lang="en-US" dirty="0"/>
              <a:t>Transformations: blur, lighting, rotation and zoom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76147" y="573328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 action="ppaction://hlinkfile"/>
              </a:rPr>
              <a:t>Freiburg center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37181" y="5733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3" action="ppaction://hlinkfile"/>
              </a:rPr>
              <a:t>Cool car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13" y="3463290"/>
            <a:ext cx="3026664" cy="2269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20" y="3399282"/>
            <a:ext cx="3631997" cy="22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3352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nl-NL" dirty="0"/>
              <a:t>Test </a:t>
            </a:r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3487"/>
            <a:ext cx="12893040" cy="1655064"/>
          </a:xfrm>
        </p:spPr>
        <p:txBody>
          <a:bodyPr/>
          <a:lstStyle/>
          <a:p>
            <a:r>
              <a:rPr lang="en-US" dirty="0"/>
              <a:t>TNT:</a:t>
            </a:r>
          </a:p>
          <a:p>
            <a:pPr lvl="1"/>
            <a:r>
              <a:rPr lang="en-US" dirty="0"/>
              <a:t>High resolution images: 1.5, 3, 6 and 8 </a:t>
            </a:r>
            <a:r>
              <a:rPr lang="en-US" dirty="0" err="1"/>
              <a:t>MPx</a:t>
            </a:r>
            <a:endParaRPr lang="en-US" dirty="0"/>
          </a:p>
          <a:p>
            <a:pPr lvl="1"/>
            <a:r>
              <a:rPr lang="en-US" dirty="0"/>
              <a:t>Real base image, generated transformations (viewpoint only)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1255" y="4430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Posters</a:t>
            </a:r>
            <a:r>
              <a:rPr lang="nl-NL" dirty="0"/>
              <a:t> sequence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1042" y="5916171"/>
            <a:ext cx="29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</a:t>
            </a:r>
            <a:r>
              <a:rPr lang="nl-NL" dirty="0"/>
              <a:t> magnitude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484" y="26270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1.5 MPx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1663" y="508363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 MPx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1664" y="58747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8 MPx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1665" y="379949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 MPx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55" y="2311593"/>
            <a:ext cx="1979676" cy="1319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400000">
            <a:off x="2690150" y="511648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19156" y="3114426"/>
            <a:ext cx="40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48548" y="3098871"/>
            <a:ext cx="40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92181" y="2996370"/>
            <a:ext cx="40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2885340">
            <a:off x="6686132" y="4035028"/>
            <a:ext cx="40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55" y="3654189"/>
            <a:ext cx="1995572" cy="13300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55" y="5497923"/>
            <a:ext cx="2040115" cy="13600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82" y="2285177"/>
            <a:ext cx="2058924" cy="13726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12" y="2338551"/>
            <a:ext cx="1973457" cy="13156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25836" y="5621792"/>
            <a:ext cx="40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5400000">
            <a:off x="10121174" y="412026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5400000">
            <a:off x="10121174" y="4638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...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46" y="5452969"/>
            <a:ext cx="2053045" cy="13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2842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nl-NL" dirty="0"/>
              <a:t>Test </a:t>
            </a:r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934" y="890019"/>
            <a:ext cx="12893040" cy="1655064"/>
          </a:xfrm>
        </p:spPr>
        <p:txBody>
          <a:bodyPr/>
          <a:lstStyle/>
          <a:p>
            <a:r>
              <a:rPr lang="en-US" dirty="0"/>
              <a:t>Too few and with drawbacks </a:t>
            </a:r>
          </a:p>
          <a:p>
            <a:r>
              <a:rPr lang="en-US" dirty="0">
                <a:sym typeface="Wingdings" panose="05000000000000000000" pitchFamily="2" charset="2"/>
              </a:rPr>
              <a:t>OxFrei</a:t>
            </a:r>
            <a:endParaRPr lang="en-US" dirty="0"/>
          </a:p>
          <a:p>
            <a:pPr lvl="1"/>
            <a:r>
              <a:rPr lang="en-US" dirty="0"/>
              <a:t>Combining features from both Oxford and Freiburg datasets</a:t>
            </a:r>
          </a:p>
          <a:p>
            <a:pPr lvl="2"/>
            <a:r>
              <a:rPr lang="en-US" dirty="0"/>
              <a:t>Realistic homographies (Oxford)</a:t>
            </a:r>
          </a:p>
          <a:p>
            <a:pPr lvl="2"/>
            <a:r>
              <a:rPr lang="en-US" dirty="0"/>
              <a:t>Independent transformation from content (Freiburg)</a:t>
            </a:r>
          </a:p>
          <a:p>
            <a:pPr lvl="1"/>
            <a:r>
              <a:rPr lang="en-US" dirty="0"/>
              <a:t>Structured scenes</a:t>
            </a:r>
          </a:p>
          <a:p>
            <a:pPr lvl="1"/>
            <a:r>
              <a:rPr lang="en-US" dirty="0"/>
              <a:t>Viewpoint, blur, lighting, scaling </a:t>
            </a:r>
          </a:p>
          <a:p>
            <a:pPr lvl="1"/>
            <a:r>
              <a:rPr lang="en-US" dirty="0"/>
              <a:t>Freely available, well documented!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16795" y="586130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2" action="ppaction://hlinkfile"/>
              </a:rPr>
              <a:t>Small palace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24" y="3383280"/>
            <a:ext cx="316992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797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0"/>
            <a:ext cx="11073600" cy="776922"/>
          </a:xfrm>
        </p:spPr>
        <p:txBody>
          <a:bodyPr/>
          <a:lstStyle/>
          <a:p>
            <a:r>
              <a:rPr lang="nl-NL" dirty="0"/>
              <a:t>Performance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28" y="1004054"/>
            <a:ext cx="11073600" cy="4282441"/>
          </a:xfrm>
        </p:spPr>
        <p:txBody>
          <a:bodyPr/>
          <a:lstStyle/>
          <a:p>
            <a:r>
              <a:rPr lang="en-US" dirty="0"/>
              <a:t>Number of correspondences, </a:t>
            </a:r>
            <a:r>
              <a:rPr lang="en-US" i="1" dirty="0"/>
              <a:t>Nc</a:t>
            </a:r>
          </a:p>
          <a:p>
            <a:pPr lvl="1"/>
            <a:r>
              <a:rPr lang="en-US" i="1" dirty="0"/>
              <a:t>Nc- </a:t>
            </a:r>
            <a:r>
              <a:rPr lang="en-US" dirty="0"/>
              <a:t># matches in common part</a:t>
            </a:r>
          </a:p>
          <a:p>
            <a:r>
              <a:rPr lang="en-US" dirty="0"/>
              <a:t>Repeatability score, </a:t>
            </a:r>
            <a:r>
              <a:rPr lang="en-US" i="1" dirty="0"/>
              <a:t>R</a:t>
            </a:r>
          </a:p>
          <a:p>
            <a:pPr lvl="1"/>
            <a:r>
              <a:rPr lang="en-US" dirty="0"/>
              <a:t>Region overlap/ error 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i="1" dirty="0"/>
              <a:t>R = Nc </a:t>
            </a:r>
            <a:r>
              <a:rPr lang="nl-NL" dirty="0"/>
              <a:t>/ min # </a:t>
            </a:r>
            <a:r>
              <a:rPr lang="en-US" dirty="0"/>
              <a:t>regions</a:t>
            </a:r>
            <a:r>
              <a:rPr lang="nl-NL" dirty="0"/>
              <a:t> in the pair</a:t>
            </a:r>
          </a:p>
          <a:p>
            <a:pPr marL="457200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08" y="1831179"/>
            <a:ext cx="4535352" cy="2096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2520" y="1004054"/>
            <a:ext cx="50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matching pairs		</a:t>
            </a:r>
            <a:r>
              <a:rPr lang="nl-NL" b="1" dirty="0"/>
              <a:t>Repeatability</a:t>
            </a:r>
            <a:endParaRPr lang="en-US" b="1" dirty="0"/>
          </a:p>
          <a:p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non-matching</a:t>
            </a:r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pair	</a:t>
            </a:r>
            <a:r>
              <a:rPr lang="nl-NL" b="1" dirty="0"/>
              <a:t>score: 2/3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5" y="3497286"/>
            <a:ext cx="5527479" cy="284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20" y="4289328"/>
            <a:ext cx="4754880" cy="1852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0408" y="60519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Overlap error (</a:t>
            </a:r>
            <a:r>
              <a:rPr lang="en-US" dirty="0"/>
              <a:t>usually</a:t>
            </a:r>
            <a:r>
              <a:rPr lang="nl-NL" dirty="0"/>
              <a:t> 40%)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77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en-US" dirty="0"/>
              <a:t>Performance</a:t>
            </a:r>
            <a:r>
              <a:rPr lang="nl-NL" dirty="0"/>
              <a:t>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en-US" dirty="0">
                <a:hlinkClick r:id="rId2" action="ppaction://hlinkfile"/>
              </a:rPr>
              <a:t>Oxford</a:t>
            </a:r>
            <a:r>
              <a:rPr lang="nl-NL" dirty="0">
                <a:hlinkClick r:id="rId2" action="ppaction://hlinkfile"/>
              </a:rPr>
              <a:t>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4" y="1443106"/>
            <a:ext cx="9262872" cy="48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2991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>
                <a:hlinkClick r:id="rId2" action="ppaction://hlinkfile"/>
              </a:rPr>
              <a:t>Oxfrei </a:t>
            </a:r>
            <a:r>
              <a:rPr lang="en-US" dirty="0">
                <a:hlinkClick r:id="rId2" action="ppaction://hlinkfile"/>
              </a:rPr>
              <a:t>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355"/>
            <a:ext cx="5562828" cy="29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28" y="1884512"/>
            <a:ext cx="6461172" cy="3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19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>
                <a:hlinkClick r:id="rId2" action="ppaction://hlinkfile"/>
              </a:rPr>
              <a:t>TNT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2" y="2009553"/>
            <a:ext cx="5945575" cy="345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6" y="2139560"/>
            <a:ext cx="5696712" cy="31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8043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37160"/>
            <a:ext cx="11073600" cy="777558"/>
          </a:xfrm>
        </p:spPr>
        <p:txBody>
          <a:bodyPr/>
          <a:lstStyle/>
          <a:p>
            <a:r>
              <a:rPr lang="nl-NL" dirty="0"/>
              <a:t>Conclusions &amp; </a:t>
            </a:r>
            <a:r>
              <a:rPr lang="en-US" dirty="0"/>
              <a:t>future</a:t>
            </a:r>
            <a:r>
              <a:rPr lang="nl-NL" dirty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4718"/>
            <a:ext cx="11073600" cy="5449506"/>
          </a:xfrm>
        </p:spPr>
        <p:txBody>
          <a:bodyPr/>
          <a:lstStyle/>
          <a:p>
            <a:r>
              <a:rPr lang="en-US" dirty="0"/>
              <a:t>DMSR  vs. MSER in structured scenes</a:t>
            </a:r>
          </a:p>
          <a:p>
            <a:pPr lvl="1"/>
            <a:r>
              <a:rPr lang="en-US" dirty="0"/>
              <a:t>Worse for scale; As good as for viewpoint</a:t>
            </a:r>
          </a:p>
          <a:p>
            <a:pPr lvl="1"/>
            <a:r>
              <a:rPr lang="en-US"/>
              <a:t>Outperforms </a:t>
            </a:r>
            <a:r>
              <a:rPr lang="en-US" dirty="0"/>
              <a:t>for lighting, blur and increasing resolution</a:t>
            </a:r>
          </a:p>
          <a:p>
            <a:pPr lvl="1"/>
            <a:r>
              <a:rPr lang="en-US" dirty="0"/>
              <a:t>Always less number of regions </a:t>
            </a:r>
            <a:r>
              <a:rPr lang="en-US" dirty="0">
                <a:sym typeface="Wingdings" panose="05000000000000000000" pitchFamily="2" charset="2"/>
              </a:rPr>
              <a:t> scalable</a:t>
            </a:r>
          </a:p>
          <a:p>
            <a:r>
              <a:rPr lang="en-US" dirty="0">
                <a:sym typeface="Wingdings" panose="05000000000000000000" pitchFamily="2" charset="2"/>
              </a:rPr>
              <a:t>Results submitted to ICIP 2016</a:t>
            </a:r>
          </a:p>
          <a:p>
            <a:r>
              <a:rPr lang="en-US" dirty="0">
                <a:sym typeface="Wingdings" panose="05000000000000000000" pitchFamily="2" charset="2"/>
              </a:rPr>
              <a:t>MATLAB software, dataset and results available</a:t>
            </a:r>
          </a:p>
          <a:p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eStep technology- detector in Python, well-tested and documented (in progress)</a:t>
            </a:r>
          </a:p>
          <a:p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eStep research- use case – wood anatomy</a:t>
            </a:r>
          </a:p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Future research and software- matching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120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7495"/>
          </a:xfrm>
        </p:spPr>
        <p:txBody>
          <a:bodyPr/>
          <a:lstStyle/>
          <a:p>
            <a:r>
              <a:rPr lang="nl-NL" dirty="0"/>
              <a:t>CV </a:t>
            </a:r>
            <a:r>
              <a:rPr lang="en-US" dirty="0"/>
              <a:t>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82133"/>
            <a:ext cx="11073600" cy="5410200"/>
          </a:xfrm>
        </p:spPr>
        <p:txBody>
          <a:bodyPr/>
          <a:lstStyle/>
          <a:p>
            <a:r>
              <a:rPr lang="en-US" dirty="0"/>
              <a:t>Recognition</a:t>
            </a:r>
            <a:r>
              <a:rPr lang="nl-NL" dirty="0"/>
              <a:t> (object)</a:t>
            </a:r>
          </a:p>
          <a:p>
            <a:pPr lvl="1"/>
            <a:r>
              <a:rPr lang="en-US" dirty="0"/>
              <a:t>Detection</a:t>
            </a:r>
            <a:r>
              <a:rPr lang="nl-NL" dirty="0"/>
              <a:t>: Where is the object?</a:t>
            </a:r>
          </a:p>
          <a:p>
            <a:pPr lvl="1"/>
            <a:r>
              <a:rPr lang="en-US" dirty="0"/>
              <a:t>Classification</a:t>
            </a:r>
            <a:r>
              <a:rPr lang="nl-NL" dirty="0"/>
              <a:t>: What is the object?</a:t>
            </a:r>
          </a:p>
          <a:p>
            <a:pPr lvl="1"/>
            <a:r>
              <a:rPr lang="en-US" dirty="0"/>
              <a:t>Identification</a:t>
            </a:r>
            <a:r>
              <a:rPr lang="nl-NL" dirty="0"/>
              <a:t>: Is the object “known”?</a:t>
            </a:r>
          </a:p>
          <a:p>
            <a:endParaRPr lang="nl-NL" dirty="0"/>
          </a:p>
          <a:p>
            <a:r>
              <a:rPr lang="nl-NL" sz="2800" dirty="0">
                <a:solidFill>
                  <a:schemeClr val="bg1">
                    <a:lumMod val="50000"/>
                  </a:schemeClr>
                </a:solidFill>
              </a:rPr>
              <a:t>Motion analysis</a:t>
            </a:r>
          </a:p>
          <a:p>
            <a:r>
              <a:rPr lang="nl-NL" sz="2800" dirty="0">
                <a:solidFill>
                  <a:schemeClr val="bg1">
                    <a:lumMod val="50000"/>
                  </a:schemeClr>
                </a:solidFill>
              </a:rPr>
              <a:t>Scene recognition</a:t>
            </a:r>
          </a:p>
          <a:p>
            <a:r>
              <a:rPr lang="nl-NL" sz="2800" dirty="0">
                <a:solidFill>
                  <a:schemeClr val="bg1">
                    <a:lumMod val="50000"/>
                  </a:schemeClr>
                </a:solidFill>
              </a:rPr>
              <a:t>Image restoration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5200" y="6458635"/>
            <a:ext cx="5230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Images from Internet; College of the Atlantic, Maine, US.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59" y="2041101"/>
            <a:ext cx="8298057" cy="4157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16" y="560387"/>
            <a:ext cx="4762500" cy="3400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59" y="2079895"/>
            <a:ext cx="3182118" cy="18105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89980" y="4129920"/>
            <a:ext cx="9974070" cy="1804420"/>
            <a:chOff x="1289980" y="4129920"/>
            <a:chExt cx="9974070" cy="18044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980" y="4172592"/>
              <a:ext cx="3148590" cy="17617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409" y="4129920"/>
              <a:ext cx="3166878" cy="18044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2036" y="4154304"/>
              <a:ext cx="3112014" cy="178003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473415" y="4150781"/>
            <a:ext cx="7447875" cy="1718293"/>
            <a:chOff x="2473415" y="4150781"/>
            <a:chExt cx="7447875" cy="1718293"/>
          </a:xfrm>
        </p:grpSpPr>
        <p:sp>
          <p:nvSpPr>
            <p:cNvPr id="12" name="TextBox 11"/>
            <p:cNvSpPr txBox="1"/>
            <p:nvPr/>
          </p:nvSpPr>
          <p:spPr>
            <a:xfrm>
              <a:off x="2473415" y="4150781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2000" y="4237858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78878" y="4216522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968125" y="4303124"/>
            <a:ext cx="1192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0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5844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91440"/>
            <a:ext cx="11073600" cy="804672"/>
          </a:xfrm>
        </p:spPr>
        <p:txBody>
          <a:bodyPr/>
          <a:lstStyle/>
          <a:p>
            <a:r>
              <a:rPr lang="en-US" dirty="0"/>
              <a:t>eStep</a:t>
            </a:r>
            <a:r>
              <a:rPr lang="nl-NL" dirty="0"/>
              <a:t> CV </a:t>
            </a:r>
            <a:r>
              <a:rPr lang="en-US" dirty="0"/>
              <a:t>research</a:t>
            </a:r>
            <a:r>
              <a:rPr lang="nl-NL" dirty="0"/>
              <a:t>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78408"/>
            <a:ext cx="11073600" cy="5513832"/>
          </a:xfrm>
        </p:spPr>
        <p:txBody>
          <a:bodyPr/>
          <a:lstStyle/>
          <a:p>
            <a:r>
              <a:rPr lang="en-US" dirty="0"/>
              <a:t>State-of-the-art and niches</a:t>
            </a:r>
          </a:p>
          <a:p>
            <a:pPr lvl="1"/>
            <a:r>
              <a:rPr lang="en-US" dirty="0"/>
              <a:t>Deep learning (Sherlock; MLCV group; apply in projects)</a:t>
            </a:r>
          </a:p>
          <a:p>
            <a:pPr lvl="1"/>
            <a:r>
              <a:rPr lang="en-US" dirty="0"/>
              <a:t>Large Scale (within projects)</a:t>
            </a:r>
          </a:p>
          <a:p>
            <a:pPr lvl="1"/>
            <a:r>
              <a:rPr lang="en-US" dirty="0"/>
              <a:t>Applications: animal/plant biometrics, digital forensics, social signal processing (within projects, pilots)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Scientific domain driven</a:t>
            </a:r>
          </a:p>
          <a:p>
            <a:pPr lvl="1"/>
            <a:r>
              <a:rPr lang="en-US" dirty="0"/>
              <a:t>Where/what is my object?  </a:t>
            </a:r>
          </a:p>
          <a:p>
            <a:pPr lvl="1"/>
            <a:r>
              <a:rPr lang="en-US" dirty="0"/>
              <a:t>Is my object the same?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15" y="3488148"/>
            <a:ext cx="4777517" cy="2903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95" y="4453129"/>
            <a:ext cx="6005274" cy="18704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9165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Alexander Loos, Andreas Ernst, </a:t>
            </a:r>
            <a:r>
              <a:rPr lang="en-US" sz="1200" b="1" dirty="0"/>
              <a:t>An automated chimpanzee identification system using face detection and recognition, </a:t>
            </a:r>
          </a:p>
          <a:p>
            <a:r>
              <a:rPr lang="en-US" sz="1200" dirty="0"/>
              <a:t>EURASIP Journal on Image and Video Processing, 2013, Volume 2013, Number 1, Page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6395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813498"/>
          </a:xfrm>
        </p:spPr>
        <p:txBody>
          <a:bodyPr/>
          <a:lstStyle/>
          <a:p>
            <a:r>
              <a:rPr lang="en-US" dirty="0"/>
              <a:t>Animal biometrics use-case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18" y="1111027"/>
            <a:ext cx="7195723" cy="5221287"/>
          </a:xfrm>
        </p:spPr>
      </p:pic>
      <p:sp>
        <p:nvSpPr>
          <p:cNvPr id="5" name="TextBox 4"/>
          <p:cNvSpPr txBox="1"/>
          <p:nvPr/>
        </p:nvSpPr>
        <p:spPr>
          <a:xfrm>
            <a:off x="0" y="6461701"/>
            <a:ext cx="1088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H. Kuehl and T. Burghardt. </a:t>
            </a:r>
            <a:r>
              <a:rPr lang="en-US" sz="1200" b="1" dirty="0"/>
              <a:t>Animal biometrics: quantifying and detecting phenotypic appearance.</a:t>
            </a:r>
            <a:r>
              <a:rPr lang="en-US" sz="1200" dirty="0"/>
              <a:t> Trends in Ecology &amp; Evolution, 28: 432- 441, 2013.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24" y="1607118"/>
            <a:ext cx="7590476" cy="4009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82324" y="6584811"/>
            <a:ext cx="5230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from Internet</a:t>
            </a:r>
          </a:p>
        </p:txBody>
      </p:sp>
    </p:spTree>
    <p:extLst>
      <p:ext uri="{BB962C8B-B14F-4D97-AF65-F5344CB8AC3E}">
        <p14:creationId xmlns:p14="http://schemas.microsoft.com/office/powerpoint/2010/main" val="18482286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2" y="128016"/>
            <a:ext cx="11073600" cy="11430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nl-NL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271016"/>
            <a:ext cx="11935968" cy="4105656"/>
          </a:xfrm>
        </p:spPr>
        <p:txBody>
          <a:bodyPr/>
          <a:lstStyle/>
          <a:p>
            <a:r>
              <a:rPr lang="en-US" dirty="0"/>
              <a:t>Find correspondences between 2 images of the same scene/object</a:t>
            </a:r>
          </a:p>
          <a:p>
            <a:pPr lvl="1"/>
            <a:r>
              <a:rPr lang="en-US" dirty="0"/>
              <a:t>Only few (up to these 2) images are available </a:t>
            </a:r>
            <a:r>
              <a:rPr lang="en-US" dirty="0">
                <a:sym typeface="Wingdings" panose="05000000000000000000" pitchFamily="2" charset="2"/>
              </a:rPr>
              <a:t> no (deep) learning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Images can be subject to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geometric transformations, e.g., affine: viewpoint, scale, zoom, rotation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Photometric transformations, e.g., blur, lighting, JPG compression</a:t>
            </a:r>
          </a:p>
          <a:p>
            <a:r>
              <a:rPr lang="en-US" dirty="0">
                <a:sym typeface="Wingdings" panose="05000000000000000000" pitchFamily="2" charset="2"/>
              </a:rPr>
              <a:t>The correspondences will be used for detection or identification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129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</a:t>
            </a:r>
            <a:r>
              <a:rPr lang="nl-NL" dirty="0"/>
              <a:t> feature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344168"/>
            <a:ext cx="11073600" cy="5001767"/>
          </a:xfrm>
        </p:spPr>
        <p:txBody>
          <a:bodyPr/>
          <a:lstStyle/>
          <a:p>
            <a:r>
              <a:rPr lang="en-US" dirty="0"/>
              <a:t>Saliency = interesting,  distinct</a:t>
            </a:r>
          </a:p>
          <a:p>
            <a:r>
              <a:rPr lang="en-US" dirty="0"/>
              <a:t>Feature = “interesting” part of an image</a:t>
            </a:r>
          </a:p>
          <a:p>
            <a:r>
              <a:rPr lang="en-US" dirty="0"/>
              <a:t>“Manual” detection of features vs.</a:t>
            </a:r>
          </a:p>
          <a:p>
            <a:pPr marL="0" indent="0">
              <a:buNone/>
            </a:pPr>
            <a:r>
              <a:rPr lang="en-US" dirty="0"/>
              <a:t>end-to-end learning</a:t>
            </a:r>
          </a:p>
          <a:p>
            <a:r>
              <a:rPr lang="en-US" dirty="0"/>
              <a:t>Types: corners (points), </a:t>
            </a:r>
          </a:p>
          <a:p>
            <a:pPr marL="0" indent="0">
              <a:buNone/>
            </a:pPr>
            <a:r>
              <a:rPr lang="en-US" dirty="0"/>
              <a:t>edges (lines), blobs (regions)</a:t>
            </a:r>
          </a:p>
          <a:p>
            <a:r>
              <a:rPr lang="en-US" dirty="0"/>
              <a:t>Repeatability</a:t>
            </a:r>
          </a:p>
          <a:p>
            <a:r>
              <a:rPr lang="en-US" dirty="0"/>
              <a:t>Invariance to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72" y="274638"/>
            <a:ext cx="3091023" cy="248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28" y="3383280"/>
            <a:ext cx="5049948" cy="25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23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2238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– best region detector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8679" y="714854"/>
                <a:ext cx="11288754" cy="5398168"/>
              </a:xfrm>
            </p:spPr>
            <p:txBody>
              <a:bodyPr/>
              <a:lstStyle/>
              <a:p>
                <a:r>
                  <a:rPr lang="en-US" dirty="0"/>
                  <a:t>MSER = Maximally Stable Extremal Regions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Thresholding</a:t>
                </a:r>
              </a:p>
              <a:p>
                <a:pPr marL="5715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𝑪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</m:e>
                    </m:nary>
                  </m:oMath>
                </a14:m>
                <a:r>
                  <a:rPr lang="en-US" sz="2400" b="1" dirty="0"/>
                  <a:t>, 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,…,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𝟐𝟓𝟓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 marL="800100" lvl="1"/>
                <a:r>
                  <a:rPr lang="en-US" dirty="0"/>
                  <a:t>Area of the Connected</a:t>
                </a:r>
              </a:p>
              <a:p>
                <a:pPr marL="514350" lvl="1" indent="0">
                  <a:buNone/>
                </a:pPr>
                <a:r>
                  <a:rPr lang="en-US" dirty="0"/>
                  <a:t>Components (CC) criterion</a:t>
                </a:r>
                <a:endParaRPr lang="en-US" b="1" dirty="0"/>
              </a:p>
              <a:p>
                <a:pPr marL="457200" lvl="1" indent="0">
                  <a:buNone/>
                </a:pPr>
                <a:endParaRPr lang="nl-NL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679" y="714854"/>
                <a:ext cx="11288754" cy="5398168"/>
              </a:xfrm>
              <a:blipFill rotWithShape="0">
                <a:blip r:embed="rId2"/>
                <a:stretch>
                  <a:fillRect l="-1242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03" y="1347161"/>
            <a:ext cx="1824080" cy="14592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985700" y="4628257"/>
            <a:ext cx="9221373" cy="1463165"/>
            <a:chOff x="2985700" y="4628257"/>
            <a:chExt cx="9221373" cy="146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00" y="4650243"/>
              <a:ext cx="1775263" cy="1420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778" y="4628257"/>
              <a:ext cx="1802747" cy="14421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387" y="4689660"/>
              <a:ext cx="1725993" cy="13807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242" y="4711835"/>
              <a:ext cx="1698274" cy="13586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6378" y="4690866"/>
              <a:ext cx="1750695" cy="140055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873331" y="6070454"/>
            <a:ext cx="8083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50 </a:t>
            </a:r>
            <a:r>
              <a:rPr lang="nl-NL" dirty="0">
                <a:solidFill>
                  <a:srgbClr val="FF0000"/>
                </a:solidFill>
              </a:rPr>
              <a:t>                       81                         112                       143                        174</a:t>
            </a:r>
            <a:r>
              <a:rPr lang="nl-NL" dirty="0"/>
              <a:t>  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31045" y="4940922"/>
            <a:ext cx="5814450" cy="299059"/>
            <a:chOff x="6031045" y="4940922"/>
            <a:chExt cx="5814450" cy="299059"/>
          </a:xfrm>
        </p:grpSpPr>
        <p:sp>
          <p:nvSpPr>
            <p:cNvPr id="14" name="Oval 13"/>
            <p:cNvSpPr/>
            <p:nvPr/>
          </p:nvSpPr>
          <p:spPr>
            <a:xfrm>
              <a:off x="6031045" y="4940922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900886" y="4977498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580319" y="4999246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9717661" y="4988253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080191" y="5407827"/>
            <a:ext cx="2136603" cy="247390"/>
            <a:chOff x="10080191" y="5407827"/>
            <a:chExt cx="2136603" cy="247390"/>
          </a:xfrm>
        </p:grpSpPr>
        <p:sp>
          <p:nvSpPr>
            <p:cNvPr id="18" name="Oval 17"/>
            <p:cNvSpPr/>
            <p:nvPr/>
          </p:nvSpPr>
          <p:spPr>
            <a:xfrm>
              <a:off x="10080191" y="5407827"/>
              <a:ext cx="265176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1956506" y="5414482"/>
              <a:ext cx="260288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72384" y="5701420"/>
            <a:ext cx="7306454" cy="424126"/>
            <a:chOff x="3072384" y="5701420"/>
            <a:chExt cx="7306454" cy="424126"/>
          </a:xfrm>
        </p:grpSpPr>
        <p:sp>
          <p:nvSpPr>
            <p:cNvPr id="20" name="Oval 19"/>
            <p:cNvSpPr/>
            <p:nvPr/>
          </p:nvSpPr>
          <p:spPr>
            <a:xfrm>
              <a:off x="3072384" y="5733288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90962" y="5701420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24713" y="5716543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595414" y="5750351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70" y="1241658"/>
            <a:ext cx="6429586" cy="3372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8" y="4637170"/>
            <a:ext cx="1268688" cy="125184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5417" y="592381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 CCs with 4-connectivity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4248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0" y="257705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– best region detector?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13" y="1028121"/>
            <a:ext cx="11288754" cy="5398168"/>
          </a:xfrm>
        </p:spPr>
        <p:txBody>
          <a:bodyPr/>
          <a:lstStyle/>
          <a:p>
            <a:r>
              <a:rPr lang="en-US" dirty="0"/>
              <a:t>MSER – performing best compared to other detectors (IBR, EBR, Harris, Hessian, Salient regions...)</a:t>
            </a:r>
          </a:p>
          <a:p>
            <a:r>
              <a:rPr lang="en-US" dirty="0"/>
              <a:t>Shortcomings</a:t>
            </a:r>
          </a:p>
          <a:p>
            <a:pPr lvl="1"/>
            <a:r>
              <a:rPr lang="en-US" dirty="0"/>
              <a:t>Sensitive to blur</a:t>
            </a:r>
          </a:p>
          <a:p>
            <a:pPr lvl="1"/>
            <a:r>
              <a:rPr lang="en-US" dirty="0"/>
              <a:t>Selection criteria favors regularly shaped regions</a:t>
            </a:r>
          </a:p>
          <a:p>
            <a:pPr lvl="1"/>
            <a:r>
              <a:rPr lang="en-US" dirty="0"/>
              <a:t>Overlapping redundant (too many) regions</a:t>
            </a:r>
          </a:p>
          <a:p>
            <a:pPr lvl="1"/>
            <a:r>
              <a:rPr lang="en-US" dirty="0"/>
              <a:t>Performance deteriorates on high-resolution images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Best generic, but not suited for targeted application: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F0"/>
                </a:solidFill>
              </a:rPr>
              <a:t> (large-scale) scientific imaging </a:t>
            </a:r>
            <a:r>
              <a:rPr lang="en-US" dirty="0">
                <a:solidFill>
                  <a:srgbClr val="00B0F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B0F0"/>
                </a:solidFill>
              </a:rPr>
              <a:t> perceptual saliency!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3058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LeSC Powerpoint Theme">
  <a:themeElements>
    <a:clrScheme name="eScience">
      <a:dk1>
        <a:sysClr val="windowText" lastClr="000000"/>
      </a:dk1>
      <a:lt1>
        <a:sysClr val="window" lastClr="FFFFFF"/>
      </a:lt1>
      <a:dk2>
        <a:srgbClr val="000100"/>
      </a:dk2>
      <a:lt2>
        <a:srgbClr val="0092D2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LeSC Powerpoint Theme" id="{57373601-F269-4E14-B746-DCCFD07F4D00}" vid="{73EC0D34-9D48-439B-8BEF-D0F81C561B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NLeSC Powerpoint Theme</Template>
  <TotalTime>1176</TotalTime>
  <Words>975</Words>
  <Application>Microsoft Office PowerPoint</Application>
  <PresentationFormat>Widescreen</PresentationFormat>
  <Paragraphs>218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Arial Bold</vt:lpstr>
      <vt:lpstr>Arial Narrow</vt:lpstr>
      <vt:lpstr>Cambria Math</vt:lpstr>
      <vt:lpstr>Wingdings</vt:lpstr>
      <vt:lpstr>NLeSC Powerpoint Theme</vt:lpstr>
      <vt:lpstr>Detection of salient regions</vt:lpstr>
      <vt:lpstr>Computer Vision (CV)</vt:lpstr>
      <vt:lpstr>CV tasks</vt:lpstr>
      <vt:lpstr>eStep CV research directions</vt:lpstr>
      <vt:lpstr>Animal biometrics use-case</vt:lpstr>
      <vt:lpstr>Problem </vt:lpstr>
      <vt:lpstr>Salient feature detection</vt:lpstr>
      <vt:lpstr>MSER – best region detector</vt:lpstr>
      <vt:lpstr>MSER – best region detector?</vt:lpstr>
      <vt:lpstr>Binary saliency</vt:lpstr>
      <vt:lpstr>Morphology-based detectors</vt:lpstr>
      <vt:lpstr>Data-driven binarization</vt:lpstr>
      <vt:lpstr>Data-driven binarization</vt:lpstr>
      <vt:lpstr>Qualitative evaluation</vt:lpstr>
      <vt:lpstr>Qualitative evaluation</vt:lpstr>
      <vt:lpstr>Qualitative evaluation</vt:lpstr>
      <vt:lpstr>Qualitative evaluation</vt:lpstr>
      <vt:lpstr>Qualitative evaluation</vt:lpstr>
      <vt:lpstr>Test datasets</vt:lpstr>
      <vt:lpstr>Test datasets</vt:lpstr>
      <vt:lpstr>Test datasets</vt:lpstr>
      <vt:lpstr>Test datasets</vt:lpstr>
      <vt:lpstr>Performance evaluation</vt:lpstr>
      <vt:lpstr>Performance evaluation</vt:lpstr>
      <vt:lpstr>Performance evaluation</vt:lpstr>
      <vt:lpstr>Performance evaluation</vt:lpstr>
      <vt:lpstr>Conclusions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salient regions</dc:title>
  <dc:creator>Elena Ranguelova</dc:creator>
  <cp:lastModifiedBy>Elena Ranguelova</cp:lastModifiedBy>
  <cp:revision>113</cp:revision>
  <dcterms:created xsi:type="dcterms:W3CDTF">2016-04-04T12:42:39Z</dcterms:created>
  <dcterms:modified xsi:type="dcterms:W3CDTF">2016-06-15T12:38:10Z</dcterms:modified>
</cp:coreProperties>
</file>